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71" r:id="rId16"/>
    <p:sldId id="2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4660"/>
  </p:normalViewPr>
  <p:slideViewPr>
    <p:cSldViewPr snapToGrid="0">
      <p:cViewPr varScale="1">
        <p:scale>
          <a:sx n="89" d="100"/>
          <a:sy n="89" d="100"/>
        </p:scale>
        <p:origin x="34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AEC5FE3-8664-44D2-9F49-BD2ACB6A7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A53B026D-7080-4A1E-89D6-1A2B7EE0F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15F9DB7-E97C-4F76-9573-F87CD679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83394CE-D8E8-4B78-AC4A-CF59BDB6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F5F92BF-8D1E-44C2-A4E4-8C64DE13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6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40A9803-8D63-4899-8C30-1146A5F3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16B4908-8E4E-4A2E-AFB1-6283EEF97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13ABD7B-4AAE-44F5-8941-AA0C36EC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F326F1E-ED4D-472F-983C-2DBE66E6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D8F1884-C1F2-4570-9F4B-4FEE76BB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81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2C436282-CBE9-4C0D-9337-FAAA8244D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56302F32-D8ED-4035-80C3-EAF3CBA6E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080AD0E-C1A4-4EF0-A68B-DBC43CE4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7F45394-087D-4184-B9FC-EC6D5270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EB1FB54-191A-42EC-A46C-054BAFB3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17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86F9E1-5548-44EF-8D82-E8D41C75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2CF54A5-78C0-42D9-9C85-2FC16CE6D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5616F21-5698-4610-8121-453A3C8E0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79A2306-5B72-4C20-A442-892872F5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A222400-1B28-4704-8D1D-5D2931BCF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3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A9F08DF-1C9E-4CCD-8900-AD01135E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8BB925B-A769-4F81-8C05-CC1ED3CE5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2E09376-31A4-41DF-AD39-EDC6CD5E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74CF866-3EB9-4D86-A01F-345521A3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0E3E8B5-05F7-4090-9FD4-D819C0FE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3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443182-92C1-4E5A-963A-0342AE54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7BA78C6-B7DF-4421-B4B3-60F219E63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8C48968-7AB5-484D-A401-8A317EA89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2E75C98-8EC5-4325-9E36-E7B2604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CA14D48-06A4-4E8B-8E06-9234D02A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D640C593-9ED6-4B9E-A904-E95A1A2A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9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648ABF1-231F-46FE-946B-B7579CC7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36A656C-228A-4E9D-AA32-05B65175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8498B1DB-1F17-468D-A141-184330404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D6F2079-8645-4D22-8E78-853733AEE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6E0B3C0F-4D4C-4853-B2C4-57637D31F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FCA7C77E-F4A1-46BC-A63E-E4EE2200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FDAD6937-9FDA-409D-8931-DABCB688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CCD2C79-ACCF-4ED6-B5B7-A881A9C3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62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9190FB8-4047-48D6-B433-3FA7E94A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FCD00B4E-6BEF-4BD6-BD66-F3CC8BC6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2DB0285-8D07-4AEA-9ED7-D794D74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11D51F5-00E4-41FC-A3DE-A0A539DE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394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68177B9B-3DB5-490C-BEF6-72951E14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64B295AF-69FC-43AB-8DF0-5EDF4A47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7A7674A-8E60-4312-A405-55D7F00A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34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DAE6102-48D1-40F9-9CE7-08384DD3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18B432D-7B4A-46BE-A86B-26AD95429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0EEA23A-A47A-432E-A178-572169924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3FD22D4-77F0-4E49-93FF-68AAFD535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A4152E9-C2E4-48DE-9C47-BF8568BD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A4E140E-CB57-4CA5-A1DC-C2E3968D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63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1AF7585-DC9B-4672-AEE4-CE96A602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F20B0DE6-AFD0-4446-8427-B30F80BFD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B041AB8-27E9-4471-911C-0382D7C09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85F12A0-A450-4BB9-8E5A-F5917741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225DA23-F06F-4EC8-8845-91C3EB0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4E26CCD-6A0D-4BD0-AF87-53A2C7FB4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73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C98B3221-7BA1-48F1-81FF-730416E4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2EBC245-A04D-4856-9068-F0B813388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F8F732E-D234-4A4F-9A25-B3C75C57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29AC8-D20D-4163-B0B2-01AC218760F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5C5E8AD-FDD5-4934-8358-3076A62F5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3554C1E-F50B-4A38-8230-2CB9C5B1B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CCEA0-B126-4919-813C-B6D5E6356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04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40DD7B-8254-47C4-A709-D9626707EC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侗族刺绣再生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/>
            </a:r>
            <a:b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</a:br>
            <a:r>
              <a:rPr lang="en-US" altLang="zh-CN" sz="40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Regeneration of Dong Embroidery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C391BC2-A056-418B-8445-74250806D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小组成员：李秦鑫、杨舒淇、尹洁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Group Members: Li </a:t>
            </a:r>
            <a:r>
              <a:rPr lang="en-US" altLang="zh-CN" dirty="0" err="1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Qinxin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、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Qi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、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Yin </a:t>
            </a:r>
            <a:r>
              <a:rPr lang="en-US" altLang="zh-CN" dirty="0" err="1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Jie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pic>
        <p:nvPicPr>
          <p:cNvPr id="4" name="朱哲琴 - 贵州黔东南侗族大歌《夏蝉之歌》">
            <a:hlinkClick r:id="" action="ppaction://media"/>
            <a:extLst>
              <a:ext uri="{FF2B5EF4-FFF2-40B4-BE49-F238E27FC236}">
                <a16:creationId xmlns:a16="http://schemas.microsoft.com/office/drawing/2014/main" xmlns="" id="{8FB82023-F16A-45B2-BA4E-2C5B3BC14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2848" y="48655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" r="27357"/>
          <a:stretch/>
        </p:blipFill>
        <p:spPr>
          <a:xfrm>
            <a:off x="750182" y="264920"/>
            <a:ext cx="2052840" cy="20610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99" y="265468"/>
            <a:ext cx="2051275" cy="20604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464" y="1440983"/>
            <a:ext cx="3213452" cy="6171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13464" y="540085"/>
            <a:ext cx="3213452" cy="4446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16" y="3449508"/>
            <a:ext cx="3119547" cy="6678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" t="466" r="53958" b="66636"/>
          <a:stretch/>
        </p:blipFill>
        <p:spPr>
          <a:xfrm>
            <a:off x="1025494" y="3860011"/>
            <a:ext cx="1529698" cy="14561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5" t="61761" r="75323" b="12223"/>
          <a:stretch/>
        </p:blipFill>
        <p:spPr>
          <a:xfrm>
            <a:off x="3889792" y="3858150"/>
            <a:ext cx="1560488" cy="16072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69" y="4661795"/>
            <a:ext cx="3119547" cy="57012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738687" y="2597922"/>
            <a:ext cx="1956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/>
              <a:t> 服饰纹样（一）</a:t>
            </a:r>
            <a:endParaRPr lang="en-US" altLang="zh-CN" sz="1600" dirty="0" smtClean="0"/>
          </a:p>
          <a:p>
            <a:pPr algn="r"/>
            <a:r>
              <a:rPr lang="en-US" altLang="zh-CN" sz="1600" dirty="0"/>
              <a:t>Dress pattern (1)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975834" y="2505401"/>
            <a:ext cx="1956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/>
              <a:t> 服饰纹样（二）</a:t>
            </a:r>
            <a:endParaRPr lang="en-US" altLang="zh-CN" sz="1600" dirty="0" smtClean="0"/>
          </a:p>
          <a:p>
            <a:pPr algn="r"/>
            <a:r>
              <a:rPr lang="en-US" altLang="zh-CN" sz="1600" dirty="0"/>
              <a:t>Dress pattern </a:t>
            </a:r>
            <a:r>
              <a:rPr lang="en-US" altLang="zh-CN" sz="1600" dirty="0" smtClean="0"/>
              <a:t>(2)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738687" y="5724258"/>
            <a:ext cx="1956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/>
              <a:t> 服饰纹样（三）</a:t>
            </a:r>
            <a:endParaRPr lang="en-US" altLang="zh-CN" sz="1600" dirty="0" smtClean="0"/>
          </a:p>
          <a:p>
            <a:pPr algn="r"/>
            <a:r>
              <a:rPr lang="en-US" altLang="zh-CN" sz="1600" dirty="0"/>
              <a:t>Dress pattern </a:t>
            </a:r>
            <a:r>
              <a:rPr lang="en-US" altLang="zh-CN" sz="1600" dirty="0" smtClean="0"/>
              <a:t>(3)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975834" y="5724257"/>
            <a:ext cx="1956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/>
              <a:t> 服饰纹样（四）</a:t>
            </a:r>
            <a:endParaRPr lang="en-US" altLang="zh-CN" sz="1600" dirty="0" smtClean="0"/>
          </a:p>
          <a:p>
            <a:pPr algn="r"/>
            <a:r>
              <a:rPr lang="en-US" altLang="zh-CN" sz="1600" dirty="0"/>
              <a:t>Dress pattern </a:t>
            </a:r>
            <a:r>
              <a:rPr lang="en-US" altLang="zh-CN" sz="1600" dirty="0" smtClean="0"/>
              <a:t>(4)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53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8742C94-24A3-48A7-9B18-BD29267B96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9336"/>
            <a:ext cx="5648514" cy="39166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BEACB80-31F4-4BDD-9489-DA00FF655ED2}"/>
              </a:ext>
            </a:extLst>
          </p:cNvPr>
          <p:cNvSpPr txBox="1"/>
          <p:nvPr/>
        </p:nvSpPr>
        <p:spPr>
          <a:xfrm>
            <a:off x="1255776" y="1822284"/>
            <a:ext cx="3767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把歌曲用侗族语言翻译，然后用汉语拼音注释，再对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26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个字母用五进制进行编写，最后画在五线谱上，形成图案。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F647B1B-0266-4DD7-8529-F71002EEFBFC}"/>
              </a:ext>
            </a:extLst>
          </p:cNvPr>
          <p:cNvSpPr txBox="1"/>
          <p:nvPr/>
        </p:nvSpPr>
        <p:spPr>
          <a:xfrm>
            <a:off x="1255776" y="3255264"/>
            <a:ext cx="3669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Translate songs into Dong language, And then annotate with Chinese Pinyin, Then 26 letters are written in quintiles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，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 Finally, draw on the staff to form a pattern.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6B3EC52-5AB5-43D9-91AA-73A674B175D5}"/>
              </a:ext>
            </a:extLst>
          </p:cNvPr>
          <p:cNvSpPr txBox="1"/>
          <p:nvPr/>
        </p:nvSpPr>
        <p:spPr>
          <a:xfrm>
            <a:off x="2962656" y="666303"/>
            <a:ext cx="564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侗族大歌数据翻译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pPr algn="ctr"/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Dong song data translation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FA1CC0EB-1B00-4516-B2F9-4D71DED7C864}"/>
              </a:ext>
            </a:extLst>
          </p:cNvPr>
          <p:cNvSpPr txBox="1"/>
          <p:nvPr/>
        </p:nvSpPr>
        <p:spPr>
          <a:xfrm>
            <a:off x="11496582" y="5556016"/>
            <a:ext cx="23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1</a:t>
            </a:r>
            <a:endParaRPr lang="zh-CN" altLang="en-US" sz="12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40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563BA4F-7521-4A6F-8C29-D579016A51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25" y="326167"/>
            <a:ext cx="4415934" cy="6285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142A80A-F5E6-428F-8E64-DFE2367B6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52" y="326167"/>
            <a:ext cx="4359729" cy="63656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7E77F0C-7BE7-4BA6-92ED-C9A34C71BF35}"/>
              </a:ext>
            </a:extLst>
          </p:cNvPr>
          <p:cNvSpPr txBox="1"/>
          <p:nvPr/>
        </p:nvSpPr>
        <p:spPr>
          <a:xfrm>
            <a:off x="5762059" y="3079146"/>
            <a:ext cx="23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2</a:t>
            </a:r>
            <a:endParaRPr lang="zh-CN" altLang="en-US" sz="12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C209F89-B774-4ACD-B9C7-F2EA23352DA0}"/>
              </a:ext>
            </a:extLst>
          </p:cNvPr>
          <p:cNvSpPr txBox="1"/>
          <p:nvPr/>
        </p:nvSpPr>
        <p:spPr>
          <a:xfrm>
            <a:off x="5762058" y="6334835"/>
            <a:ext cx="23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B5C75989-2EBB-4D84-AAC6-C5DC33466F15}"/>
              </a:ext>
            </a:extLst>
          </p:cNvPr>
          <p:cNvSpPr txBox="1"/>
          <p:nvPr/>
        </p:nvSpPr>
        <p:spPr>
          <a:xfrm>
            <a:off x="11138481" y="6432874"/>
            <a:ext cx="23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4</a:t>
            </a:r>
            <a:endParaRPr lang="zh-CN" altLang="en-US" sz="12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EC1F19A-77FB-4850-90F9-F8E7A6F5BBFA}"/>
              </a:ext>
            </a:extLst>
          </p:cNvPr>
          <p:cNvSpPr txBox="1"/>
          <p:nvPr/>
        </p:nvSpPr>
        <p:spPr>
          <a:xfrm>
            <a:off x="11138481" y="3192001"/>
            <a:ext cx="23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5</a:t>
            </a:r>
            <a:endParaRPr lang="zh-CN" altLang="en-US" sz="12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4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B9D83E1-AF6F-4729-B017-6C9CABFC7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78" y="735550"/>
            <a:ext cx="3790546" cy="5386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788B25E-5CD5-4A48-AD9A-70F1B1C59A41}"/>
              </a:ext>
            </a:extLst>
          </p:cNvPr>
          <p:cNvSpPr txBox="1"/>
          <p:nvPr/>
        </p:nvSpPr>
        <p:spPr>
          <a:xfrm>
            <a:off x="5145024" y="5845451"/>
            <a:ext cx="23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6</a:t>
            </a:r>
            <a:endParaRPr lang="zh-CN" altLang="en-US" sz="12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5822A8C-2239-4BB5-89F8-C856BE4D9726}"/>
              </a:ext>
            </a:extLst>
          </p:cNvPr>
          <p:cNvSpPr txBox="1"/>
          <p:nvPr/>
        </p:nvSpPr>
        <p:spPr>
          <a:xfrm>
            <a:off x="5145024" y="3152001"/>
            <a:ext cx="23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7</a:t>
            </a:r>
            <a:endParaRPr lang="zh-CN" altLang="en-US" sz="12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D738388-0764-44BB-AD9D-19B068CC1D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" t="9535" r="-211" b="36346"/>
          <a:stretch/>
        </p:blipFill>
        <p:spPr>
          <a:xfrm>
            <a:off x="6834235" y="3629670"/>
            <a:ext cx="4202668" cy="17058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E929F2A-3CD6-4017-91E6-9C1408E2AA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25"/>
          <a:stretch/>
        </p:blipFill>
        <p:spPr>
          <a:xfrm>
            <a:off x="7183545" y="170895"/>
            <a:ext cx="3504049" cy="32581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8C0BB9D3-E1E0-43F7-B18D-0C7B9A184409}"/>
              </a:ext>
            </a:extLst>
          </p:cNvPr>
          <p:cNvSpPr txBox="1"/>
          <p:nvPr/>
        </p:nvSpPr>
        <p:spPr>
          <a:xfrm>
            <a:off x="7954392" y="5663953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乐谱生成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pPr algn="ctr"/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Score generation</a:t>
            </a:r>
            <a:endParaRPr lang="zh-CN" altLang="en-US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456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E527D17-5D6A-4FFB-A3BD-2EDED056019F}"/>
              </a:ext>
            </a:extLst>
          </p:cNvPr>
          <p:cNvSpPr/>
          <p:nvPr/>
        </p:nvSpPr>
        <p:spPr>
          <a:xfrm>
            <a:off x="297546" y="257294"/>
            <a:ext cx="1372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形成草图：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Form Sketches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8E5A28D-1757-4C33-BB64-FBCC2DA4AD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44" y="501347"/>
            <a:ext cx="5829600" cy="58553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9312E91-4B25-41E9-99F3-849AFF168370}"/>
              </a:ext>
            </a:extLst>
          </p:cNvPr>
          <p:cNvSpPr txBox="1"/>
          <p:nvPr/>
        </p:nvSpPr>
        <p:spPr>
          <a:xfrm>
            <a:off x="9167744" y="5649280"/>
            <a:ext cx="359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服饰纹样草图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Dress pattern sketch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44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E49337D-48A7-4168-81FB-63FA2C2158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96" y="451104"/>
            <a:ext cx="2688336" cy="537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7D91C72-8568-4E04-B174-BA0D184CA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075" y="0"/>
            <a:ext cx="17145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C3415C7-210E-4569-9F60-17D88EC0A0A5}"/>
              </a:ext>
            </a:extLst>
          </p:cNvPr>
          <p:cNvSpPr txBox="1"/>
          <p:nvPr/>
        </p:nvSpPr>
        <p:spPr>
          <a:xfrm>
            <a:off x="2434591" y="6083730"/>
            <a:ext cx="324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舞蹈纹样草图（局部）</a:t>
            </a:r>
            <a:endParaRPr lang="en-US" altLang="zh-CN" dirty="0"/>
          </a:p>
          <a:p>
            <a:pPr algn="ctr"/>
            <a:r>
              <a:rPr lang="en-US" altLang="zh-CN" dirty="0"/>
              <a:t>Sketch of dance patterns (local)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5414530F-2380-415F-BDB2-5BD4AA06FE6E}"/>
              </a:ext>
            </a:extLst>
          </p:cNvPr>
          <p:cNvSpPr txBox="1"/>
          <p:nvPr/>
        </p:nvSpPr>
        <p:spPr>
          <a:xfrm>
            <a:off x="8506970" y="5827776"/>
            <a:ext cx="3241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舞蹈纹样草图（完整）</a:t>
            </a:r>
            <a:endParaRPr lang="en-US" altLang="zh-CN" dirty="0"/>
          </a:p>
          <a:p>
            <a:pPr algn="ctr"/>
            <a:r>
              <a:rPr lang="en-US" altLang="zh-CN" dirty="0"/>
              <a:t>Sketch of dance patterns (Complete)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12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D54DACF-8A08-48FA-93B5-92F0C8F016C6}"/>
              </a:ext>
            </a:extLst>
          </p:cNvPr>
          <p:cNvSpPr/>
          <p:nvPr/>
        </p:nvSpPr>
        <p:spPr>
          <a:xfrm>
            <a:off x="297546" y="257294"/>
            <a:ext cx="9428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时间表：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Timetable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69F8E65-93FC-4527-86AB-88E14A6D4355}"/>
              </a:ext>
            </a:extLst>
          </p:cNvPr>
          <p:cNvSpPr txBox="1"/>
          <p:nvPr/>
        </p:nvSpPr>
        <p:spPr>
          <a:xfrm>
            <a:off x="949910" y="1020932"/>
            <a:ext cx="47406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周二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：（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1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）进一步完整数据统计，并对其进行再创造。（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2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）调整草图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zh-CN" altLang="en-US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周三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： （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1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）进一步完整数据统计，并对其进行再创造。（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2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）调整草图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zh-CN" altLang="en-US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周四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：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（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1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）初步完成四幅主视觉 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0.5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*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2m 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的文稿，并修改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  <a:sym typeface="Wingdings" panose="05000000000000000000" pitchFamily="2" charset="2"/>
            </a:endParaRPr>
          </a:p>
          <a:p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  <a:sym typeface="Wingdings" panose="05000000000000000000" pitchFamily="2" charset="2"/>
            </a:endParaRPr>
          </a:p>
          <a:p>
            <a:r>
              <a:rPr lang="zh-CN" altLang="en-US" b="1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周五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：（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1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）继续修改主视觉文稿，并确定最终文稿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  <a:sym typeface="Wingdings" panose="05000000000000000000" pitchFamily="2" charset="2"/>
            </a:endParaRPr>
          </a:p>
          <a:p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  <a:sym typeface="Wingdings" panose="05000000000000000000" pitchFamily="2" charset="2"/>
            </a:endParaRPr>
          </a:p>
          <a:p>
            <a:r>
              <a:rPr lang="zh-CN" altLang="en-US" b="1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周末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：（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1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）对主视觉进行延伸创作，即八张 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0.2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*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0.2m 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的文稿 （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2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）与老师商量并修改至定稿 （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3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）联系淘宝打印店并打印（最迟下周一打印）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  <a:sym typeface="Wingdings" panose="05000000000000000000" pitchFamily="2" charset="2"/>
            </a:endParaRPr>
          </a:p>
          <a:p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  <a:sym typeface="Wingdings" panose="05000000000000000000" pitchFamily="2" charset="2"/>
            </a:endParaRPr>
          </a:p>
          <a:p>
            <a:r>
              <a:rPr lang="zh-CN" altLang="en-US" b="1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下周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  <a:sym typeface="Wingdings" panose="05000000000000000000" pitchFamily="2" charset="2"/>
              </a:rPr>
              <a:t>：对纹样进行数据化呈现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16AB318-86A6-470A-A87D-A9EA3C1651DB}"/>
              </a:ext>
            </a:extLst>
          </p:cNvPr>
          <p:cNvSpPr txBox="1"/>
          <p:nvPr/>
        </p:nvSpPr>
        <p:spPr>
          <a:xfrm>
            <a:off x="6096000" y="1020932"/>
            <a:ext cx="586222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Tuesday:  </a:t>
            </a:r>
            <a:r>
              <a:rPr lang="en-US" altLang="zh-CN" sz="1500" i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(1)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 Further complete data statistics and re-creation. (2) adjust the sketch.</a:t>
            </a:r>
          </a:p>
          <a:p>
            <a:endParaRPr lang="en-US" altLang="zh-CN" sz="1500" b="1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500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Wednesday</a:t>
            </a:r>
            <a:r>
              <a:rPr lang="zh-CN" altLang="en-US" sz="1500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：</a:t>
            </a:r>
            <a:r>
              <a:rPr lang="en-US" altLang="zh-CN" sz="1500" i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(1) 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Further complete data statistics and re-creation. </a:t>
            </a:r>
            <a:r>
              <a:rPr lang="en-US" altLang="zh-CN" sz="1500" i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(2) 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adjust the sketch.</a:t>
            </a:r>
          </a:p>
          <a:p>
            <a:endParaRPr lang="en-US" altLang="zh-CN" sz="1500" b="1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500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Thursday:  </a:t>
            </a:r>
            <a:r>
              <a:rPr lang="en-US" altLang="zh-CN" sz="1500" i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(1) 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Four manuscripts with 0.5*2m main vision have been preliminarily completed and revised.</a:t>
            </a:r>
          </a:p>
          <a:p>
            <a:endParaRPr lang="en-US" altLang="zh-CN" sz="15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500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Friday</a:t>
            </a:r>
            <a:r>
              <a:rPr lang="zh-CN" altLang="en-US" sz="1500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：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 </a:t>
            </a:r>
            <a:r>
              <a:rPr lang="en-US" altLang="zh-CN" sz="1500" i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(1) 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Continue to modify the main visual document and determine the final document.</a:t>
            </a:r>
          </a:p>
          <a:p>
            <a:endParaRPr lang="en-US" altLang="zh-CN" sz="15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500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Weekend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: </a:t>
            </a:r>
            <a:r>
              <a:rPr lang="en-US" altLang="zh-CN" sz="1500" i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(1) 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to extend the creation of the main vision, that is, eight 0.2*0.2m manuscripts. </a:t>
            </a:r>
            <a:r>
              <a:rPr lang="en-US" altLang="zh-CN" sz="1500" i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(2) 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Discuss with the teacher and revise to the final version. </a:t>
            </a:r>
            <a:r>
              <a:rPr lang="en-US" altLang="zh-CN" sz="1500" i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(3) 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Contact Taobao Printing Store and Print (Print by Next Monday at the latest,</a:t>
            </a:r>
            <a:r>
              <a:rPr lang="en-US" altLang="zh-CN" sz="1500" dirty="0"/>
              <a:t> 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Because Taobao takes 2-3 days to ship.)</a:t>
            </a:r>
          </a:p>
          <a:p>
            <a:endParaRPr lang="en-US" altLang="zh-CN" sz="1500" dirty="0"/>
          </a:p>
          <a:p>
            <a:r>
              <a:rPr lang="en-US" altLang="zh-CN" sz="1500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Next week: </a:t>
            </a:r>
            <a:r>
              <a:rPr lang="en-US" altLang="zh-CN" sz="15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Data Presentation of Patterns</a:t>
            </a:r>
            <a:endParaRPr lang="zh-CN" altLang="en-US" sz="15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2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75A68910-99CA-45DD-9610-963B3C48CC8B}"/>
              </a:ext>
            </a:extLst>
          </p:cNvPr>
          <p:cNvSpPr txBox="1"/>
          <p:nvPr/>
        </p:nvSpPr>
        <p:spPr>
          <a:xfrm>
            <a:off x="182880" y="158495"/>
            <a:ext cx="2292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项目描述：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Description of Project</a:t>
            </a:r>
            <a:endParaRPr lang="zh-CN" altLang="en-US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47CCF10-753B-49A9-85A2-A31F730852E3}"/>
              </a:ext>
            </a:extLst>
          </p:cNvPr>
          <p:cNvSpPr txBox="1"/>
          <p:nvPr/>
        </p:nvSpPr>
        <p:spPr>
          <a:xfrm>
            <a:off x="719328" y="1191553"/>
            <a:ext cx="490118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  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此次项目是围绕“非物质文化遗产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——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侗族刺绣”来呈现的。主要对刺绣的纹样进行采集和整理，我们将运用新的方式来重新排列纹样，使其在具有侗族刺绣的特色的同时能够更好的传播。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/>
            </a:endParaRPr>
          </a:p>
          <a:p>
            <a:endParaRPr lang="en-US" altLang="zh-CN" sz="1600" dirty="0">
              <a:latin typeface="汉仪旗黑X2-35W" panose="00020600040101010101" pitchFamily="18" charset="-122"/>
              <a:ea typeface="汉仪旗黑X2-35W" panose="00020600040101010101"/>
            </a:endParaRPr>
          </a:p>
          <a:p>
            <a:endParaRPr lang="en-US" altLang="zh-CN" sz="1600" dirty="0">
              <a:latin typeface="汉仪旗黑X2-35W" panose="00020600040101010101" pitchFamily="18" charset="-122"/>
              <a:ea typeface="汉仪旗黑X2-35W" panose="00020600040101010101"/>
            </a:endParaRPr>
          </a:p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  </a:t>
            </a:r>
            <a:r>
              <a:rPr lang="en-US" altLang="zh-CN" sz="1600" b="1" dirty="0">
                <a:latin typeface="汉仪旗黑X2-35W" panose="00020600040101010101" pitchFamily="18" charset="-122"/>
                <a:ea typeface="汉仪旗黑X2-35W" panose="00020600040101010101"/>
              </a:rPr>
              <a:t>1.</a:t>
            </a:r>
            <a:r>
              <a:rPr lang="zh-CN" altLang="en-US" sz="1600" b="1" dirty="0">
                <a:latin typeface="汉仪旗黑X2-35W" panose="00020600040101010101" pitchFamily="18" charset="-122"/>
                <a:ea typeface="汉仪旗黑X2-35W" panose="00020600040101010101"/>
              </a:rPr>
              <a:t>纹样采集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：纹样的采集主要来源于三个方面：日常服饰、侗族大歌和侗族舞蹈。</a:t>
            </a:r>
            <a:r>
              <a:rPr lang="zh-CN" altLang="en-US" sz="1600" b="1" i="1" dirty="0">
                <a:latin typeface="汉仪旗黑X2-35W" panose="00020600040101010101" pitchFamily="18" charset="-122"/>
                <a:ea typeface="汉仪旗黑X2-35W" panose="00020600040101010101"/>
              </a:rPr>
              <a:t>服饰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：采集侗族人民的穿着及使用的物品中提取纹样；</a:t>
            </a:r>
            <a:r>
              <a:rPr lang="zh-CN" altLang="en-US" sz="1600" b="1" i="1" dirty="0">
                <a:latin typeface="汉仪旗黑X2-35W" panose="00020600040101010101" pitchFamily="18" charset="-122"/>
                <a:ea typeface="汉仪旗黑X2-35W" panose="00020600040101010101"/>
              </a:rPr>
              <a:t>侗族大歌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：以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《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夏蝉之歌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》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和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《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蝉之歌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》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为例，用特有的排列方式形成两张歌谱，歌谱即纹样；</a:t>
            </a:r>
            <a:r>
              <a:rPr lang="zh-CN" altLang="en-US" sz="1600" b="1" i="1" dirty="0">
                <a:latin typeface="汉仪旗黑X2-35W" panose="00020600040101010101" pitchFamily="18" charset="-122"/>
                <a:ea typeface="汉仪旗黑X2-35W" panose="00020600040101010101"/>
              </a:rPr>
              <a:t>侗族舞蹈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：以男子群舞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《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鱼戏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》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为例，提取舞蹈姿势，编为纹样。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  </a:t>
            </a:r>
            <a:r>
              <a:rPr lang="en-US" altLang="zh-CN" sz="1600" b="1" dirty="0">
                <a:latin typeface="汉仪旗黑X2-35W" panose="00020600040101010101" pitchFamily="18" charset="-122"/>
                <a:ea typeface="汉仪旗黑X2-35W" panose="00020600040101010101"/>
              </a:rPr>
              <a:t>2.</a:t>
            </a:r>
            <a:r>
              <a:rPr lang="zh-CN" altLang="en-US" sz="1600" b="1" dirty="0">
                <a:latin typeface="汉仪旗黑X2-35W" panose="00020600040101010101" pitchFamily="18" charset="-122"/>
                <a:ea typeface="汉仪旗黑X2-35W" panose="00020600040101010101"/>
              </a:rPr>
              <a:t>作品呈现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：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1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）四块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 0.5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*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2m 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的打印刺绣纹样（布面打印）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2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）八块 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0.2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*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0.2m 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的纹样延申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(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布面打印</a:t>
            </a:r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)</a:t>
            </a: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3</a:t>
            </a:r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/>
              </a:rPr>
              <a:t>）刺绣的数字化呈现（电脑）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/>
              </a:rPr>
              <a:t>  </a:t>
            </a:r>
            <a:endParaRPr lang="zh-CN" altLang="en-US" sz="1600" dirty="0">
              <a:latin typeface="汉仪旗黑X2-35W" panose="00020600040101010101" pitchFamily="18" charset="-122"/>
              <a:ea typeface="汉仪旗黑X2-35W" panose="0002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381BDA1-B65D-43BD-B7D6-879A7DCCF0B5}"/>
              </a:ext>
            </a:extLst>
          </p:cNvPr>
          <p:cNvSpPr txBox="1"/>
          <p:nvPr/>
        </p:nvSpPr>
        <p:spPr>
          <a:xfrm>
            <a:off x="6113091" y="743270"/>
            <a:ext cx="55229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  This project is presented around the </a:t>
            </a:r>
            <a:r>
              <a:rPr lang="en-US" altLang="zh-CN" sz="1400" dirty="0" smtClean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“intangible </a:t>
            </a:r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cultural heritage-dong </a:t>
            </a:r>
            <a:r>
              <a:rPr lang="en-US" altLang="zh-CN" sz="1400" dirty="0" smtClean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embroidery”. We </a:t>
            </a:r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will use new methods to rearrange </a:t>
            </a:r>
            <a:r>
              <a:rPr lang="en-US" altLang="zh-CN" sz="1400" dirty="0" smtClean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Dong embroidery</a:t>
            </a:r>
            <a:r>
              <a:rPr lang="en-US" altLang="zh-CN" sz="1400" dirty="0" smtClean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 patterns to create awareness around Dong traditional song and dance.</a:t>
            </a:r>
          </a:p>
          <a:p>
            <a:endParaRPr lang="en-US" altLang="zh-CN" sz="14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pPr marL="342900" indent="-342900">
              <a:buAutoNum type="arabicPeriod"/>
            </a:pPr>
            <a:r>
              <a:rPr lang="en-US" altLang="zh-CN" sz="1400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Pattern collection</a:t>
            </a:r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: The collection of patterns mainly comes from three aspects: Daily clothing</a:t>
            </a:r>
            <a:r>
              <a:rPr lang="zh-CN" altLang="en-US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、</a:t>
            </a:r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 Dong nationality grand song and Dong dance. </a:t>
            </a:r>
            <a:r>
              <a:rPr lang="en-US" altLang="zh-CN" sz="1400" b="1" i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Daily clothing: </a:t>
            </a:r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Collecting Dong people's clothing and articles used to extract patterns; </a:t>
            </a:r>
            <a:r>
              <a:rPr lang="en-US" altLang="zh-CN" sz="1400" b="1" i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Dong nationality grand song : </a:t>
            </a:r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Taking "Song of Xia Chan" and "Song of Cicada" as examples, two music scores are formed in a unique arrangement, and the music score is the pattern. </a:t>
            </a:r>
            <a:r>
              <a:rPr lang="en-US" altLang="zh-CN" sz="1400" b="1" i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Dong dance: </a:t>
            </a:r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Taking the men's group dance "Fish Play" as an example, the dance postures are extracted and compiled into patterns.</a:t>
            </a:r>
          </a:p>
          <a:p>
            <a:pPr marL="342900" indent="-342900">
              <a:buAutoNum type="arabicPeriod"/>
            </a:pPr>
            <a:r>
              <a:rPr lang="en-US" altLang="zh-CN" sz="1400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Presentation of works:</a:t>
            </a:r>
          </a:p>
          <a:p>
            <a:r>
              <a:rPr lang="en-US" altLang="zh-CN" sz="1400" b="1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      </a:t>
            </a:r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1) Four pieces 0.5</a:t>
            </a:r>
            <a:r>
              <a:rPr lang="zh-CN" altLang="en-US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*</a:t>
            </a:r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2m Print embroidery patterns (Fabric printing)</a:t>
            </a:r>
          </a:p>
          <a:p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       2) Eight dollars 0.2</a:t>
            </a:r>
            <a:r>
              <a:rPr lang="zh-CN" altLang="en-US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*</a:t>
            </a:r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0.2m Pattern extension (Fabric printing)</a:t>
            </a:r>
          </a:p>
          <a:p>
            <a:r>
              <a:rPr lang="en-US" altLang="zh-CN" sz="14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       3) Digital Presentation of Embroidery(Computer)</a:t>
            </a:r>
            <a:endParaRPr lang="zh-CN" altLang="en-US" sz="14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7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43B7D63-16B3-463A-983E-FE34B9B8E881}"/>
              </a:ext>
            </a:extLst>
          </p:cNvPr>
          <p:cNvSpPr/>
          <p:nvPr/>
        </p:nvSpPr>
        <p:spPr>
          <a:xfrm>
            <a:off x="297546" y="257294"/>
            <a:ext cx="971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灵感：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Inspiration</a:t>
            </a:r>
            <a:endParaRPr lang="zh-CN" altLang="en-US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A1FCF93-3E18-4119-80D3-BBC4148A4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67" y="462918"/>
            <a:ext cx="9703611" cy="63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4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B91B1A8-8599-4593-94D7-668E94685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"/>
          <a:stretch/>
        </p:blipFill>
        <p:spPr>
          <a:xfrm>
            <a:off x="1026114" y="414528"/>
            <a:ext cx="9934493" cy="61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5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728A090-2E0D-46EB-9C27-6AAE520D651B}"/>
              </a:ext>
            </a:extLst>
          </p:cNvPr>
          <p:cNvSpPr/>
          <p:nvPr/>
        </p:nvSpPr>
        <p:spPr>
          <a:xfrm>
            <a:off x="297546" y="257294"/>
            <a:ext cx="10823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使用数据：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Use Data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B7319E3-F78D-4DFB-BE34-F7E989EEB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5" y="1077262"/>
            <a:ext cx="10277857" cy="53039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CA442C4-054D-47D8-A1BF-B687316ABF99}"/>
              </a:ext>
            </a:extLst>
          </p:cNvPr>
          <p:cNvSpPr txBox="1"/>
          <p:nvPr/>
        </p:nvSpPr>
        <p:spPr>
          <a:xfrm>
            <a:off x="4437888" y="6058084"/>
            <a:ext cx="33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使用的部分刺绣纹样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pPr algn="ctr"/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Some Embroidery Patterns Used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08CB161-5AAD-4274-BE3E-FB61D2522788}"/>
              </a:ext>
            </a:extLst>
          </p:cNvPr>
          <p:cNvSpPr/>
          <p:nvPr/>
        </p:nvSpPr>
        <p:spPr>
          <a:xfrm>
            <a:off x="4538564" y="6085070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https://b23.tv/av17252167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E86D3007-DD88-4CBC-93AE-222A8BEF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7" y="899702"/>
            <a:ext cx="7902625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朱哲琴 - 贵州黔东南侗族大歌《夏蝉之歌》">
            <a:hlinkClick r:id="" action="ppaction://media"/>
            <a:extLst>
              <a:ext uri="{FF2B5EF4-FFF2-40B4-BE49-F238E27FC236}">
                <a16:creationId xmlns:a16="http://schemas.microsoft.com/office/drawing/2014/main" xmlns="" id="{22FB922F-E575-49C4-9D10-3AE5BE3B07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4" y="3185318"/>
            <a:ext cx="487363" cy="4873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EC8C79D-5230-4B5F-BA63-29689767E4B7}"/>
              </a:ext>
            </a:extLst>
          </p:cNvPr>
          <p:cNvSpPr txBox="1"/>
          <p:nvPr/>
        </p:nvSpPr>
        <p:spPr>
          <a:xfrm>
            <a:off x="4254055" y="4718304"/>
            <a:ext cx="416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贵州黔东南侗族大歌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《</a:t>
            </a:r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夏蝉之歌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》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97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E57B7B3-753F-4858-BC85-8C52A0FEEB0D}"/>
              </a:ext>
            </a:extLst>
          </p:cNvPr>
          <p:cNvSpPr/>
          <p:nvPr/>
        </p:nvSpPr>
        <p:spPr>
          <a:xfrm>
            <a:off x="297546" y="257294"/>
            <a:ext cx="14430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数据翻译：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Data Translation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A2E2DB7-3D72-4382-BB57-81D257D08F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5" b="27711"/>
          <a:stretch/>
        </p:blipFill>
        <p:spPr>
          <a:xfrm>
            <a:off x="9368028" y="1047519"/>
            <a:ext cx="1897380" cy="21214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A8C7A77-4375-4985-AF12-E0CC6EC4B7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18681" r="7710" b="16605"/>
          <a:stretch/>
        </p:blipFill>
        <p:spPr>
          <a:xfrm>
            <a:off x="3256651" y="959700"/>
            <a:ext cx="1633728" cy="2409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837274B-EE4F-40E4-9870-BE2FAC2ED7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7" r="10981" b="11850"/>
          <a:stretch/>
        </p:blipFill>
        <p:spPr>
          <a:xfrm>
            <a:off x="3330709" y="4012585"/>
            <a:ext cx="1779126" cy="26198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19EA4A4-DD22-4805-886A-F88BE39538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t="7875" r="4944" b="18392"/>
          <a:stretch/>
        </p:blipFill>
        <p:spPr>
          <a:xfrm>
            <a:off x="9717024" y="4291584"/>
            <a:ext cx="1322913" cy="22463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5FB4E5E5-6D4B-4DD1-A32E-52AC288411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2" t="41679" r="37874" b="1220"/>
          <a:stretch/>
        </p:blipFill>
        <p:spPr>
          <a:xfrm>
            <a:off x="1026986" y="4012585"/>
            <a:ext cx="1787513" cy="232109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756D0585-72BC-48DA-86AC-9E934636A7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5" b="27711"/>
          <a:stretch/>
        </p:blipFill>
        <p:spPr>
          <a:xfrm>
            <a:off x="9365192" y="1101172"/>
            <a:ext cx="1897380" cy="212140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7638DE11-A5A7-40A8-9E38-B04423580C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18681" r="7710" b="16605"/>
          <a:stretch/>
        </p:blipFill>
        <p:spPr>
          <a:xfrm>
            <a:off x="3253815" y="1013353"/>
            <a:ext cx="1633728" cy="240919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D4ABF051-12B0-4B25-9AD4-6F1EFA45C0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t="7875" r="4944" b="18392"/>
          <a:stretch/>
        </p:blipFill>
        <p:spPr>
          <a:xfrm>
            <a:off x="9714188" y="4235509"/>
            <a:ext cx="1322913" cy="224630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9375C684-1BF6-4F8C-9F53-B34F2CE8F5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4" t="56536" r="24500"/>
          <a:stretch/>
        </p:blipFill>
        <p:spPr>
          <a:xfrm>
            <a:off x="6093164" y="1567883"/>
            <a:ext cx="2834078" cy="154596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02ED51E-631C-4318-A9C4-C25F0DC00A2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0" t="7089" r="32000" b="1309"/>
          <a:stretch/>
        </p:blipFill>
        <p:spPr>
          <a:xfrm>
            <a:off x="6981309" y="3743167"/>
            <a:ext cx="1323822" cy="27054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FABAAAB5-17CA-427E-ACDA-CC7E08B05B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67"/>
          <a:stretch/>
        </p:blipFill>
        <p:spPr>
          <a:xfrm>
            <a:off x="1026986" y="1101172"/>
            <a:ext cx="1629750" cy="232966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29CA4B79-4475-4809-84B8-9025E01906FB}"/>
              </a:ext>
            </a:extLst>
          </p:cNvPr>
          <p:cNvSpPr txBox="1"/>
          <p:nvPr/>
        </p:nvSpPr>
        <p:spPr>
          <a:xfrm>
            <a:off x="3903465" y="3380730"/>
            <a:ext cx="20435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舞蹈符号（一）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Dance Symbol (1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)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34B8B8CC-89D8-4C7D-BCC5-1951A024E7E7}"/>
              </a:ext>
            </a:extLst>
          </p:cNvPr>
          <p:cNvSpPr txBox="1"/>
          <p:nvPr/>
        </p:nvSpPr>
        <p:spPr>
          <a:xfrm>
            <a:off x="9916799" y="3341536"/>
            <a:ext cx="20435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舞蹈符号（二）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Dance Symbol (2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)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535255C3-46A1-4C2B-9654-05A5BC37F1AF}"/>
              </a:ext>
            </a:extLst>
          </p:cNvPr>
          <p:cNvSpPr txBox="1"/>
          <p:nvPr/>
        </p:nvSpPr>
        <p:spPr>
          <a:xfrm>
            <a:off x="3811511" y="6253932"/>
            <a:ext cx="20435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舞蹈符号（三）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Dance Symbol (3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)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D28012BC-E982-481B-9BB0-E45679CA634C}"/>
              </a:ext>
            </a:extLst>
          </p:cNvPr>
          <p:cNvSpPr txBox="1"/>
          <p:nvPr/>
        </p:nvSpPr>
        <p:spPr>
          <a:xfrm>
            <a:off x="9932803" y="6253932"/>
            <a:ext cx="20435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舞蹈符号（四）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Dance Symbol (4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)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F08D8CC0-44A0-464D-BC94-2BE9ED6B35A7}"/>
              </a:ext>
            </a:extLst>
          </p:cNvPr>
          <p:cNvSpPr txBox="1"/>
          <p:nvPr/>
        </p:nvSpPr>
        <p:spPr>
          <a:xfrm>
            <a:off x="2962656" y="666303"/>
            <a:ext cx="564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侗族舞蹈数据翻译</a:t>
            </a:r>
            <a:endParaRPr lang="en-US" altLang="zh-CN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pPr algn="ctr"/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Dong dance data translation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54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5BE76BD-F19D-4620-9959-08933D7BD8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9" t="35126" r="9258" b="7148"/>
          <a:stretch/>
        </p:blipFill>
        <p:spPr>
          <a:xfrm rot="16200000">
            <a:off x="8499248" y="2824073"/>
            <a:ext cx="1807665" cy="30175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E5E2B19-CC9F-496E-83A2-0ABB48C396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t="26667" r="11377" b="14666"/>
          <a:stretch/>
        </p:blipFill>
        <p:spPr>
          <a:xfrm>
            <a:off x="4218432" y="3685655"/>
            <a:ext cx="1487424" cy="2231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44997C7-F6DB-4C9E-9DC7-0CE64248FF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 t="10975" r="14126" b="25203"/>
          <a:stretch/>
        </p:blipFill>
        <p:spPr>
          <a:xfrm>
            <a:off x="4072128" y="552311"/>
            <a:ext cx="1341120" cy="22640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499BCBA-77B8-4442-8644-B426CFBAAB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6" t="22596" r="62024"/>
          <a:stretch/>
        </p:blipFill>
        <p:spPr>
          <a:xfrm>
            <a:off x="1517904" y="342755"/>
            <a:ext cx="1591056" cy="26753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91B7048-398E-4638-B4E9-683B2C75AB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0" t="28983" r="50000" b="-3286"/>
          <a:stretch/>
        </p:blipFill>
        <p:spPr>
          <a:xfrm>
            <a:off x="1517904" y="3527949"/>
            <a:ext cx="1487424" cy="29872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59076C77-B09D-43E8-B420-AE54C670C9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6" t="52122" r="45579" b="11873"/>
          <a:stretch/>
        </p:blipFill>
        <p:spPr>
          <a:xfrm>
            <a:off x="8089392" y="1440256"/>
            <a:ext cx="2584704" cy="177806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D1E65F6A-1ACC-4F99-B117-B7979FE6C15A}"/>
              </a:ext>
            </a:extLst>
          </p:cNvPr>
          <p:cNvSpPr txBox="1"/>
          <p:nvPr/>
        </p:nvSpPr>
        <p:spPr>
          <a:xfrm>
            <a:off x="3903465" y="3100314"/>
            <a:ext cx="20435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舞蹈符号（五）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Dance Symbol (5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)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672A4BF-9065-466F-B9A8-EEC78EF638B6}"/>
              </a:ext>
            </a:extLst>
          </p:cNvPr>
          <p:cNvSpPr txBox="1"/>
          <p:nvPr/>
        </p:nvSpPr>
        <p:spPr>
          <a:xfrm>
            <a:off x="3903465" y="5690136"/>
            <a:ext cx="20435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舞蹈符号（六）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Dance Symbol (6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)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19C33DD2-1C23-45D6-99DF-00ABCACD6FB5}"/>
              </a:ext>
            </a:extLst>
          </p:cNvPr>
          <p:cNvSpPr txBox="1"/>
          <p:nvPr/>
        </p:nvSpPr>
        <p:spPr>
          <a:xfrm>
            <a:off x="8868262" y="5236666"/>
            <a:ext cx="20435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舞蹈符号（七）</a:t>
            </a:r>
            <a:endParaRPr lang="en-US" altLang="zh-CN" sz="1600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  <a:p>
            <a:r>
              <a:rPr lang="en-US" altLang="zh-CN" sz="1600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Dance Symbol (7</a:t>
            </a:r>
            <a:r>
              <a:rPr lang="en-US" altLang="zh-CN" dirty="0">
                <a:latin typeface="汉仪旗黑X2-35W" panose="00020600040101010101" pitchFamily="18" charset="-122"/>
                <a:ea typeface="汉仪旗黑X2-35W" panose="00020600040101010101" pitchFamily="18" charset="-122"/>
              </a:rPr>
              <a:t>)</a:t>
            </a:r>
            <a:endParaRPr lang="zh-CN" altLang="en-US" dirty="0">
              <a:latin typeface="汉仪旗黑X2-35W" panose="00020600040101010101" pitchFamily="18" charset="-122"/>
              <a:ea typeface="汉仪旗黑X2-35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221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957</Words>
  <Application>Microsoft Office PowerPoint</Application>
  <PresentationFormat>宽屏</PresentationFormat>
  <Paragraphs>100</Paragraphs>
  <Slides>16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汉仪旗黑X2-35W</vt:lpstr>
      <vt:lpstr>Arial</vt:lpstr>
      <vt:lpstr>Wingdings</vt:lpstr>
      <vt:lpstr>Office 主题​​</vt:lpstr>
      <vt:lpstr>侗族刺绣再生 Regeneration of Dong Embroidery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侗族刺绣再生 Regeneration of Dong Embroidery</dc:title>
  <dc:creator>秦鑫 李</dc:creator>
  <cp:lastModifiedBy>尹 章</cp:lastModifiedBy>
  <cp:revision>29</cp:revision>
  <dcterms:created xsi:type="dcterms:W3CDTF">2019-06-17T07:43:39Z</dcterms:created>
  <dcterms:modified xsi:type="dcterms:W3CDTF">2019-06-18T03:01:42Z</dcterms:modified>
</cp:coreProperties>
</file>